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Montserrat Medium"/>
      <p:regular r:id="rId26"/>
      <p:bold r:id="rId27"/>
      <p:italic r:id="rId28"/>
      <p:boldItalic r:id="rId29"/>
    </p:embeddedFont>
    <p:embeddedFont>
      <p:font typeface="Montserrat ExtraBold"/>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Medium-regular.fntdata"/><Relationship Id="rId25" Type="http://schemas.openxmlformats.org/officeDocument/2006/relationships/font" Target="fonts/Montserrat-boldItalic.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ExtraBold-boldItalic.fntdata"/><Relationship Id="rId30" Type="http://schemas.openxmlformats.org/officeDocument/2006/relationships/font" Target="fonts/MontserratExtra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607cc621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607cc621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nmcli to create a setup a new wifi hotspot. </a:t>
            </a:r>
            <a:endParaRPr/>
          </a:p>
          <a:p>
            <a:pPr indent="0" lvl="0" marL="0" rtl="0" algn="l">
              <a:spcBef>
                <a:spcPts val="0"/>
              </a:spcBef>
              <a:spcAft>
                <a:spcPts val="0"/>
              </a:spcAft>
              <a:buNone/>
            </a:pPr>
            <a:r>
              <a:rPr lang="en"/>
              <a:t>This creates the network for the Jetson and also sets the ap mode for the device.</a:t>
            </a:r>
            <a:endParaRPr/>
          </a:p>
          <a:p>
            <a:pPr indent="0" lvl="0" marL="0" rtl="0" algn="l">
              <a:spcBef>
                <a:spcPts val="0"/>
              </a:spcBef>
              <a:spcAft>
                <a:spcPts val="0"/>
              </a:spcAft>
              <a:buNone/>
            </a:pPr>
            <a:r>
              <a:rPr lang="en"/>
              <a:t>You can set your own password and network name.</a:t>
            </a:r>
            <a:endParaRPr/>
          </a:p>
          <a:p>
            <a:pPr indent="0" lvl="0" marL="0" rtl="0" algn="l">
              <a:spcBef>
                <a:spcPts val="0"/>
              </a:spcBef>
              <a:spcAft>
                <a:spcPts val="0"/>
              </a:spcAft>
              <a:buNone/>
            </a:pPr>
            <a:r>
              <a:rPr lang="en"/>
              <a:t>Once done you can check your connection and see all the host and ports that are opened. Typically, 192.168.1.x and port 5000.</a:t>
            </a:r>
            <a:endParaRPr/>
          </a:p>
          <a:p>
            <a:pPr indent="0" lvl="0" marL="0" rtl="0" algn="l">
              <a:spcBef>
                <a:spcPts val="0"/>
              </a:spcBef>
              <a:spcAft>
                <a:spcPts val="0"/>
              </a:spcAft>
              <a:buNone/>
            </a:pPr>
            <a:r>
              <a:rPr lang="en"/>
              <a:t>Using systemctl you can create a service that runs once the </a:t>
            </a:r>
            <a:r>
              <a:rPr lang="en"/>
              <a:t>system</a:t>
            </a:r>
            <a:r>
              <a:rPr lang="en"/>
              <a:t> boots up and initiate both the ap mode and then the web server.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607cc621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607cc621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607cc621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607cc621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607cc621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d607cc621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607cc621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607cc621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e10fd74e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e10fd74e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e0666766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e0666766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e10fd74e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e10fd74e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607cc62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d607cc62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recent years, the resurgence of monkeypox, or Mpox, has posed a significant public health challenge. There’s been an exponential increase in outbreaks across multiple countries, highlighting the need for rapid, accurate diagnosis to control the spread of the disease. Currently, the most reliable diagnostic tools include PCR tests and blood tests, which are considered the standard. While effective, these methods are far from ideal.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starters, the cost of a PCR test can run up to $175 per test, making them inaccessible for many, especially in low-income regions.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Results can take anywhere from 3 to 7 days, delaying treatment and containment efforts. Finally, their accuracy varies a lot. Depending on when the sample is collected in the disease's progression and how well the protocol is followed can increase the likelihood of false positives or negatives.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regions without sufficient healthcare infrastructure, these barriers make timely and effective diagnosis nearly impossible, putting vulnerable populations at greater risk."</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607cc621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d607cc621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complete this project and make our solution a viable option, we needed to accomplish the following objectives: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We needed a relevant dataset that contained monkeypox images and images of similar skin diseases like chickenpox to train our model. This dataset had to have a high rating and been used in previous papers to attribute its credibility.</a:t>
            </a:r>
            <a:endParaRPr/>
          </a:p>
          <a:p>
            <a:pPr indent="-298450" lvl="0" marL="457200" rtl="0" algn="l">
              <a:spcBef>
                <a:spcPts val="0"/>
              </a:spcBef>
              <a:spcAft>
                <a:spcPts val="0"/>
              </a:spcAft>
              <a:buSzPts val="1100"/>
              <a:buAutoNum type="arabicPeriod"/>
            </a:pPr>
            <a:r>
              <a:rPr lang="en"/>
              <a:t>We needed to decide on a lightweight model that could work on mobile devices. It also needed to be pre-trained to ease the transition for identifying monkeypox images</a:t>
            </a:r>
            <a:endParaRPr/>
          </a:p>
          <a:p>
            <a:pPr indent="-298450" lvl="0" marL="457200" rtl="0" algn="l">
              <a:spcBef>
                <a:spcPts val="0"/>
              </a:spcBef>
              <a:spcAft>
                <a:spcPts val="0"/>
              </a:spcAft>
              <a:buSzPts val="1100"/>
              <a:buAutoNum type="arabicPeriod"/>
            </a:pPr>
            <a:r>
              <a:rPr lang="en"/>
              <a:t>Once we completed the first two </a:t>
            </a:r>
            <a:r>
              <a:rPr lang="en"/>
              <a:t>objectives,</a:t>
            </a:r>
            <a:r>
              <a:rPr lang="en"/>
              <a:t> we would begin working on training the model with the dataset looking for the best accuracy and precision that we could.</a:t>
            </a:r>
            <a:endParaRPr/>
          </a:p>
          <a:p>
            <a:pPr indent="-298450" lvl="0" marL="457200" rtl="0" algn="l">
              <a:spcBef>
                <a:spcPts val="0"/>
              </a:spcBef>
              <a:spcAft>
                <a:spcPts val="0"/>
              </a:spcAft>
              <a:buSzPts val="1100"/>
              <a:buAutoNum type="arabicPeriod"/>
            </a:pPr>
            <a:r>
              <a:rPr lang="en"/>
              <a:t>To deploy the trained model on the device, we would need to optimize and, specifically compress the model so it can run properly on devices with limited computational power and memory</a:t>
            </a:r>
            <a:endParaRPr/>
          </a:p>
          <a:p>
            <a:pPr indent="-298450" lvl="0" marL="457200" rtl="0" algn="l">
              <a:spcBef>
                <a:spcPts val="0"/>
              </a:spcBef>
              <a:spcAft>
                <a:spcPts val="0"/>
              </a:spcAft>
              <a:buSzPts val="1100"/>
              <a:buAutoNum type="arabicPeriod"/>
            </a:pPr>
            <a:r>
              <a:rPr lang="en"/>
              <a:t>The final objectives relate to the integration and accessibility between the model, the device that the model was deployed on and the user. For this we need to create a web application where the users can upload an image and receive the prediction of the model as a result</a:t>
            </a:r>
            <a:endParaRPr/>
          </a:p>
          <a:p>
            <a:pPr indent="-298450" lvl="0" marL="457200" rtl="0" algn="l">
              <a:spcBef>
                <a:spcPts val="0"/>
              </a:spcBef>
              <a:spcAft>
                <a:spcPts val="0"/>
              </a:spcAft>
              <a:buSzPts val="1100"/>
              <a:buAutoNum type="arabicPeriod"/>
            </a:pPr>
            <a:r>
              <a:rPr lang="en"/>
              <a:t>We identified that we could enable a Wifi hotspot on the edge device so that any device with wifi </a:t>
            </a:r>
            <a:r>
              <a:rPr lang="en"/>
              <a:t>capabilities</a:t>
            </a:r>
            <a:r>
              <a:rPr lang="en"/>
              <a:t> can connect to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607cc621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607cc621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specifically is our solution?</a:t>
            </a:r>
            <a:br>
              <a:rPr lang="en"/>
            </a:br>
            <a:br>
              <a:rPr lang="en"/>
            </a:br>
            <a:r>
              <a:rPr lang="en"/>
              <a:t>We want to provide a machine learning alternative that can analyze images taken with a phone camera and identifies Monkeypox.</a:t>
            </a:r>
            <a:endParaRPr/>
          </a:p>
          <a:p>
            <a:pPr indent="0" lvl="0" marL="0" rtl="0" algn="l">
              <a:spcBef>
                <a:spcPts val="0"/>
              </a:spcBef>
              <a:spcAft>
                <a:spcPts val="0"/>
              </a:spcAft>
              <a:buNone/>
            </a:pPr>
            <a:r>
              <a:rPr lang="en"/>
              <a:t> For this, we compressed a model on whats called a Jetson Orin Nano which is a small embedded device made by Nvidia. </a:t>
            </a:r>
            <a:endParaRPr/>
          </a:p>
          <a:p>
            <a:pPr indent="0" lvl="0" marL="0" rtl="0" algn="l">
              <a:spcBef>
                <a:spcPts val="0"/>
              </a:spcBef>
              <a:spcAft>
                <a:spcPts val="0"/>
              </a:spcAft>
              <a:buNone/>
            </a:pPr>
            <a:r>
              <a:rPr lang="en"/>
              <a:t>The solution will be a rapid, reliable diagnosis that can be used by simply having a battery connected to the Jetson.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d607cc621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d607cc62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we decided to use for the </a:t>
            </a:r>
            <a:r>
              <a:rPr lang="en"/>
              <a:t>project</a:t>
            </a:r>
            <a:r>
              <a:rPr lang="en"/>
              <a:t> was the MobileNet Version 2 model. Its a very small scaled model pre-trained by google and as the name suggests, it can be </a:t>
            </a:r>
            <a:r>
              <a:rPr lang="en">
                <a:solidFill>
                  <a:schemeClr val="dk1"/>
                </a:solidFill>
              </a:rPr>
              <a:t>used for mobile devices and embedded systems due to its small size.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ai model also uses image classification, which is what we need to identify monkeypox skin lesions through pictures AND it can already identify multiple kinds of images such as cat, dogs, flower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We took its logic to identify images and applied transfer learning to it. What transfer learning does is maintain all the internal logic the model uses to identify an image, while only training the input, to take images related to skin diseases and the output, so the result is only a probability of the image being monkeypox or not.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607cc621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607cc621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What is the jetson orin nano</a:t>
            </a:r>
            <a:endParaRPr/>
          </a:p>
          <a:p>
            <a:pPr indent="-298450" lvl="1" marL="914400" rtl="0" algn="l">
              <a:spcBef>
                <a:spcPts val="0"/>
              </a:spcBef>
              <a:spcAft>
                <a:spcPts val="0"/>
              </a:spcAft>
              <a:buSzPts val="1100"/>
              <a:buAutoNum type="alphaLcPeriod"/>
            </a:pPr>
            <a:r>
              <a:rPr lang="en"/>
              <a:t>Its an nvidia edge device</a:t>
            </a:r>
            <a:endParaRPr/>
          </a:p>
          <a:p>
            <a:pPr indent="-298450" lvl="1" marL="914400" rtl="0" algn="l">
              <a:spcBef>
                <a:spcPts val="0"/>
              </a:spcBef>
              <a:spcAft>
                <a:spcPts val="0"/>
              </a:spcAft>
              <a:buSzPts val="1100"/>
              <a:buAutoNum type="alphaLcPeriod"/>
            </a:pPr>
            <a:r>
              <a:rPr lang="en"/>
              <a:t>Include very short description of what is an embedded system</a:t>
            </a:r>
            <a:endParaRPr/>
          </a:p>
          <a:p>
            <a:pPr indent="-298450" lvl="0" marL="457200" rtl="0" algn="l">
              <a:spcBef>
                <a:spcPts val="0"/>
              </a:spcBef>
              <a:spcAft>
                <a:spcPts val="0"/>
              </a:spcAft>
              <a:buSzPts val="1100"/>
              <a:buAutoNum type="arabicPeriod"/>
            </a:pPr>
            <a:r>
              <a:rPr lang="en"/>
              <a:t>Why we chose Jetson</a:t>
            </a:r>
            <a:endParaRPr/>
          </a:p>
          <a:p>
            <a:pPr indent="-298450" lvl="1" marL="914400" rtl="0" algn="l">
              <a:spcBef>
                <a:spcPts val="0"/>
              </a:spcBef>
              <a:spcAft>
                <a:spcPts val="0"/>
              </a:spcAft>
              <a:buSzPts val="1100"/>
              <a:buAutoNum type="alphaLcPeriod"/>
            </a:pPr>
            <a:r>
              <a:rPr lang="en"/>
              <a:t>Talk about the integrated gpu and benefits</a:t>
            </a:r>
            <a:endParaRPr/>
          </a:p>
          <a:p>
            <a:pPr indent="-298450" lvl="1" marL="914400" rtl="0" algn="l">
              <a:spcBef>
                <a:spcPts val="0"/>
              </a:spcBef>
              <a:spcAft>
                <a:spcPts val="0"/>
              </a:spcAft>
              <a:buSzPts val="1100"/>
              <a:buAutoNum type="alphaLcPeriod"/>
            </a:pPr>
            <a:r>
              <a:rPr lang="en"/>
              <a:t>Wi-fi AP Hotspot, what it does and why we want 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607cc621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d607cc621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The purpose of the web application is to allow an user to upload an image, have the model process the image and return the prediction to the user</a:t>
            </a:r>
            <a:endParaRPr/>
          </a:p>
          <a:p>
            <a:pPr indent="-298450" lvl="0" marL="457200" rtl="0" algn="l">
              <a:spcBef>
                <a:spcPts val="0"/>
              </a:spcBef>
              <a:spcAft>
                <a:spcPts val="0"/>
              </a:spcAft>
              <a:buSzPts val="1100"/>
              <a:buAutoNum type="arabicPeriod"/>
            </a:pPr>
            <a:r>
              <a:rPr lang="en"/>
              <a:t>Web application created with HTML and Javascript for basic functionality</a:t>
            </a:r>
            <a:endParaRPr/>
          </a:p>
          <a:p>
            <a:pPr indent="-298450" lvl="0" marL="457200" rtl="0" algn="l">
              <a:spcBef>
                <a:spcPts val="0"/>
              </a:spcBef>
              <a:spcAft>
                <a:spcPts val="0"/>
              </a:spcAft>
              <a:buSzPts val="1100"/>
              <a:buAutoNum type="arabicPeriod"/>
            </a:pPr>
            <a:r>
              <a:rPr lang="en"/>
              <a:t>The Web application is deployed from the jetson</a:t>
            </a:r>
            <a:endParaRPr/>
          </a:p>
          <a:p>
            <a:pPr indent="-298450" lvl="0" marL="457200" rtl="0" algn="l">
              <a:spcBef>
                <a:spcPts val="0"/>
              </a:spcBef>
              <a:spcAft>
                <a:spcPts val="0"/>
              </a:spcAft>
              <a:buSzPts val="1100"/>
              <a:buAutoNum type="arabicPeriod"/>
            </a:pPr>
            <a:r>
              <a:rPr lang="en"/>
              <a:t>Any device can connect to the jetsons Wifi hotspot and access the web application</a:t>
            </a:r>
            <a:endParaRPr/>
          </a:p>
          <a:p>
            <a:pPr indent="-298450" lvl="0" marL="457200" rtl="0" algn="l">
              <a:spcBef>
                <a:spcPts val="0"/>
              </a:spcBef>
              <a:spcAft>
                <a:spcPts val="0"/>
              </a:spcAft>
              <a:buSzPts val="1100"/>
              <a:buAutoNum type="arabicPeriod"/>
            </a:pPr>
            <a:r>
              <a:rPr lang="en"/>
              <a:t>Multiple devices can connect and run simultaneously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607cc62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607cc62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that there was no overfitting using k-fold cross validation. Also using early stopping (callback) and model-checkpoint (callback).</a:t>
            </a:r>
            <a:endParaRPr/>
          </a:p>
          <a:p>
            <a:pPr indent="0" lvl="0" marL="0" rtl="0" algn="l">
              <a:spcBef>
                <a:spcPts val="0"/>
              </a:spcBef>
              <a:spcAft>
                <a:spcPts val="0"/>
              </a:spcAft>
              <a:buNone/>
            </a:pPr>
            <a:r>
              <a:rPr lang="en"/>
              <a:t>Maybe explain how both of these two features work and how they helped.</a:t>
            </a:r>
            <a:endParaRPr/>
          </a:p>
          <a:p>
            <a:pPr indent="0" lvl="0" marL="0" rtl="0" algn="l">
              <a:spcBef>
                <a:spcPts val="0"/>
              </a:spcBef>
              <a:spcAft>
                <a:spcPts val="0"/>
              </a:spcAft>
              <a:buNone/>
            </a:pPr>
            <a:r>
              <a:rPr lang="en"/>
              <a:t>Mention that having a small dataset required to do these features, still its always a good thing to have.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HZYcQr_AygCy-YB65XsPAM8EcIK53Vc0/view" TargetMode="Externa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pib.gov.in/PressNoteDetails.aspx?NoteId=152119&amp;ModuleId=3" TargetMode="External"/><Relationship Id="rId4" Type="http://schemas.openxmlformats.org/officeDocument/2006/relationships/hyperlink" Target="https://thumbs.dreamstime.com/b/creative-idea-light-bulb-concept-vector-illustration-cartoon-flat-happy-people-team-holding-big-lamp-lightbulb-creating-new-194669443.jpg" TargetMode="External"/><Relationship Id="rId5" Type="http://schemas.openxmlformats.org/officeDocument/2006/relationships/hyperlink" Target="https://cdn.sparkfun.com/assets/parts/2/1/9/6/0/NVIDIA-JetsonOrin-3QTR-Front-Left-_1_.jpg" TargetMode="External"/><Relationship Id="rId6" Type="http://schemas.openxmlformats.org/officeDocument/2006/relationships/hyperlink" Target="https://img.freepik.com/premium-vector/3d-realistic-yellow-wifi-icon-yellow-color-cartoon-minimal-style-online-communication-concept_550395-1530.jp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618450"/>
            <a:ext cx="4792200" cy="324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Vision for Real-Time Monkeypox Diagnosis on Embedded Systems </a:t>
            </a:r>
            <a:endParaRPr/>
          </a:p>
        </p:txBody>
      </p:sp>
      <p:sp>
        <p:nvSpPr>
          <p:cNvPr id="159" name="Google Shape;159;p36"/>
          <p:cNvSpPr txBox="1"/>
          <p:nvPr>
            <p:ph idx="1" type="subTitle"/>
          </p:nvPr>
        </p:nvSpPr>
        <p:spPr>
          <a:xfrm>
            <a:off x="2044200" y="3862650"/>
            <a:ext cx="5055600" cy="75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Jacob M. Delgado López</a:t>
            </a:r>
            <a:endParaRPr/>
          </a:p>
          <a:p>
            <a:pPr indent="0" lvl="0" marL="0" rtl="0" algn="ctr">
              <a:spcBef>
                <a:spcPts val="0"/>
              </a:spcBef>
              <a:spcAft>
                <a:spcPts val="0"/>
              </a:spcAft>
              <a:buNone/>
            </a:pPr>
            <a:r>
              <a:rPr lang="en"/>
              <a:t>Ricardo </a:t>
            </a:r>
            <a:r>
              <a:rPr lang="en"/>
              <a:t>A. Morell</a:t>
            </a:r>
            <a:endParaRPr/>
          </a:p>
          <a:p>
            <a:pPr indent="0" lvl="0" marL="0" rtl="0" algn="ctr">
              <a:spcBef>
                <a:spcPts val="0"/>
              </a:spcBef>
              <a:spcAft>
                <a:spcPts val="0"/>
              </a:spcAft>
              <a:buNone/>
            </a:pPr>
            <a:r>
              <a:rPr lang="en"/>
              <a:t>Sebastian O. Espinosa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35" name="Google Shape;235;p45"/>
          <p:cNvSpPr txBox="1"/>
          <p:nvPr>
            <p:ph idx="1" type="body"/>
          </p:nvPr>
        </p:nvSpPr>
        <p:spPr>
          <a:xfrm>
            <a:off x="779950" y="1386425"/>
            <a:ext cx="4946400" cy="308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AP Mode</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Nmcli (Network Manager </a:t>
            </a:r>
            <a:r>
              <a:rPr lang="en" sz="1600"/>
              <a:t>Controller)</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Systemctl (System &amp; Service Manager)</a:t>
            </a:r>
            <a:endParaRPr sz="1600"/>
          </a:p>
        </p:txBody>
      </p:sp>
      <p:pic>
        <p:nvPicPr>
          <p:cNvPr id="236" name="Google Shape;236;p45"/>
          <p:cNvPicPr preferRelativeResize="0"/>
          <p:nvPr/>
        </p:nvPicPr>
        <p:blipFill>
          <a:blip r:embed="rId3">
            <a:alphaModFix/>
          </a:blip>
          <a:stretch>
            <a:fillRect/>
          </a:stretch>
        </p:blipFill>
        <p:spPr>
          <a:xfrm>
            <a:off x="5567800" y="1094600"/>
            <a:ext cx="2954301" cy="2954301"/>
          </a:xfrm>
          <a:prstGeom prst="rect">
            <a:avLst/>
          </a:prstGeom>
          <a:noFill/>
          <a:ln>
            <a:noFill/>
          </a:ln>
        </p:spPr>
      </p:pic>
      <p:sp>
        <p:nvSpPr>
          <p:cNvPr id="237" name="Google Shape;237;p45"/>
          <p:cNvSpPr txBox="1"/>
          <p:nvPr/>
        </p:nvSpPr>
        <p:spPr>
          <a:xfrm>
            <a:off x="6145400" y="4181900"/>
            <a:ext cx="17991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Adapted from [4]</a:t>
            </a:r>
            <a:endParaRPr>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243" name="Google Shape;243;p46"/>
          <p:cNvPicPr preferRelativeResize="0"/>
          <p:nvPr/>
        </p:nvPicPr>
        <p:blipFill>
          <a:blip r:embed="rId3">
            <a:alphaModFix/>
          </a:blip>
          <a:stretch>
            <a:fillRect/>
          </a:stretch>
        </p:blipFill>
        <p:spPr>
          <a:xfrm>
            <a:off x="396975" y="1131525"/>
            <a:ext cx="4023360" cy="3200400"/>
          </a:xfrm>
          <a:prstGeom prst="rect">
            <a:avLst/>
          </a:prstGeom>
          <a:noFill/>
          <a:ln>
            <a:noFill/>
          </a:ln>
        </p:spPr>
      </p:pic>
      <p:pic>
        <p:nvPicPr>
          <p:cNvPr id="244" name="Google Shape;244;p46"/>
          <p:cNvPicPr preferRelativeResize="0"/>
          <p:nvPr/>
        </p:nvPicPr>
        <p:blipFill>
          <a:blip r:embed="rId4">
            <a:alphaModFix/>
          </a:blip>
          <a:stretch>
            <a:fillRect/>
          </a:stretch>
        </p:blipFill>
        <p:spPr>
          <a:xfrm>
            <a:off x="4734300" y="1131525"/>
            <a:ext cx="4023361" cy="3200400"/>
          </a:xfrm>
          <a:prstGeom prst="rect">
            <a:avLst/>
          </a:prstGeom>
          <a:noFill/>
          <a:ln>
            <a:noFill/>
          </a:ln>
        </p:spPr>
      </p:pic>
      <p:sp>
        <p:nvSpPr>
          <p:cNvPr id="245" name="Google Shape;245;p46"/>
          <p:cNvSpPr txBox="1"/>
          <p:nvPr/>
        </p:nvSpPr>
        <p:spPr>
          <a:xfrm>
            <a:off x="1493800" y="4527500"/>
            <a:ext cx="18297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Fig. 6 Model Sizes</a:t>
            </a:r>
            <a:endParaRPr>
              <a:solidFill>
                <a:schemeClr val="lt1"/>
              </a:solidFill>
              <a:latin typeface="Montserrat"/>
              <a:ea typeface="Montserrat"/>
              <a:cs typeface="Montserrat"/>
              <a:sym typeface="Montserrat"/>
            </a:endParaRPr>
          </a:p>
        </p:txBody>
      </p:sp>
      <p:sp>
        <p:nvSpPr>
          <p:cNvPr id="246" name="Google Shape;246;p46"/>
          <p:cNvSpPr txBox="1"/>
          <p:nvPr/>
        </p:nvSpPr>
        <p:spPr>
          <a:xfrm>
            <a:off x="5251675" y="4527500"/>
            <a:ext cx="29886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Fig. 7 Average Ingerence Times</a:t>
            </a:r>
            <a:endParaRPr>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252" name="Google Shape;252;p47"/>
          <p:cNvPicPr preferRelativeResize="0"/>
          <p:nvPr/>
        </p:nvPicPr>
        <p:blipFill rotWithShape="1">
          <a:blip r:embed="rId3">
            <a:alphaModFix/>
          </a:blip>
          <a:srcRect b="0" l="0" r="0" t="8650"/>
          <a:stretch/>
        </p:blipFill>
        <p:spPr>
          <a:xfrm>
            <a:off x="2481275" y="1158925"/>
            <a:ext cx="4572000" cy="1691640"/>
          </a:xfrm>
          <a:prstGeom prst="rect">
            <a:avLst/>
          </a:prstGeom>
          <a:noFill/>
          <a:ln>
            <a:noFill/>
          </a:ln>
        </p:spPr>
      </p:pic>
      <p:pic>
        <p:nvPicPr>
          <p:cNvPr id="253" name="Google Shape;253;p47"/>
          <p:cNvPicPr preferRelativeResize="0"/>
          <p:nvPr/>
        </p:nvPicPr>
        <p:blipFill>
          <a:blip r:embed="rId4">
            <a:alphaModFix/>
          </a:blip>
          <a:stretch>
            <a:fillRect/>
          </a:stretch>
        </p:blipFill>
        <p:spPr>
          <a:xfrm>
            <a:off x="2481275" y="3020450"/>
            <a:ext cx="4572001" cy="1691640"/>
          </a:xfrm>
          <a:prstGeom prst="rect">
            <a:avLst/>
          </a:prstGeom>
          <a:noFill/>
          <a:ln>
            <a:noFill/>
          </a:ln>
        </p:spPr>
      </p:pic>
      <p:sp>
        <p:nvSpPr>
          <p:cNvPr id="254" name="Google Shape;254;p47"/>
          <p:cNvSpPr txBox="1"/>
          <p:nvPr/>
        </p:nvSpPr>
        <p:spPr>
          <a:xfrm>
            <a:off x="520475" y="1702800"/>
            <a:ext cx="1504500" cy="6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Fig. 8 Models Performances</a:t>
            </a:r>
            <a:endParaRPr>
              <a:solidFill>
                <a:schemeClr val="lt1"/>
              </a:solidFill>
              <a:latin typeface="Montserrat"/>
              <a:ea typeface="Montserrat"/>
              <a:cs typeface="Montserrat"/>
              <a:sym typeface="Montserrat"/>
            </a:endParaRPr>
          </a:p>
        </p:txBody>
      </p:sp>
      <p:sp>
        <p:nvSpPr>
          <p:cNvPr id="255" name="Google Shape;255;p47"/>
          <p:cNvSpPr txBox="1"/>
          <p:nvPr/>
        </p:nvSpPr>
        <p:spPr>
          <a:xfrm>
            <a:off x="292325" y="3564325"/>
            <a:ext cx="1960800" cy="6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Fig. 9 Models Power Consumption</a:t>
            </a:r>
            <a:endParaRPr>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61" name="Google Shape;261;p48"/>
          <p:cNvSpPr txBox="1"/>
          <p:nvPr>
            <p:ph idx="1" type="body"/>
          </p:nvPr>
        </p:nvSpPr>
        <p:spPr>
          <a:xfrm>
            <a:off x="938500" y="1386425"/>
            <a:ext cx="4946400" cy="303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Achieved balanced metrics</a:t>
            </a:r>
            <a:endParaRPr sz="1600"/>
          </a:p>
          <a:p>
            <a:pPr indent="0" lvl="0" marL="45720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Improved performance and reduced power</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Effective for real-world diagnostics</a:t>
            </a:r>
            <a:endParaRPr sz="1600"/>
          </a:p>
          <a:p>
            <a:pPr indent="0" lvl="0" marL="0" rtl="0" algn="l">
              <a:spcBef>
                <a:spcPts val="1600"/>
              </a:spcBef>
              <a:spcAft>
                <a:spcPts val="160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267" name="Google Shape;267;p49"/>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8" name="Google Shape;268;p49" title="DemoCapstone.mp4">
            <a:hlinkClick r:id="rId3"/>
          </p:cNvPr>
          <p:cNvPicPr preferRelativeResize="0"/>
          <p:nvPr/>
        </p:nvPicPr>
        <p:blipFill>
          <a:blip r:embed="rId4">
            <a:alphaModFix/>
          </a:blip>
          <a:stretch>
            <a:fillRect/>
          </a:stretch>
        </p:blipFill>
        <p:spPr>
          <a:xfrm>
            <a:off x="938500" y="1436088"/>
            <a:ext cx="4946400" cy="320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Q&amp;A</a:t>
            </a:r>
            <a:endParaRPr/>
          </a:p>
        </p:txBody>
      </p:sp>
      <p:sp>
        <p:nvSpPr>
          <p:cNvPr id="274" name="Google Shape;274;p50"/>
          <p:cNvSpPr txBox="1"/>
          <p:nvPr>
            <p:ph idx="1" type="body"/>
          </p:nvPr>
        </p:nvSpPr>
        <p:spPr>
          <a:xfrm>
            <a:off x="938500" y="1386425"/>
            <a:ext cx="7335300" cy="303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Thank you for your time!</a:t>
            </a:r>
            <a:endParaRPr sz="3600"/>
          </a:p>
          <a:p>
            <a:pPr indent="0" lvl="0" marL="0" rtl="0" algn="ctr">
              <a:spcBef>
                <a:spcPts val="1600"/>
              </a:spcBef>
              <a:spcAft>
                <a:spcPts val="1600"/>
              </a:spcAft>
              <a:buNone/>
            </a:pPr>
            <a:r>
              <a:rPr lang="en" sz="3800"/>
              <a:t>Any Questions?</a:t>
            </a:r>
            <a:endParaRPr sz="3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1"/>
          <p:cNvSpPr txBox="1"/>
          <p:nvPr>
            <p:ph idx="1" type="body"/>
          </p:nvPr>
        </p:nvSpPr>
        <p:spPr>
          <a:xfrm>
            <a:off x="908100" y="939125"/>
            <a:ext cx="7327800" cy="386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i="1" lang="en"/>
              <a:t>Redirect Notice</a:t>
            </a:r>
            <a:r>
              <a:rPr lang="en"/>
              <a:t>. (2024). Google.com. </a:t>
            </a:r>
            <a:r>
              <a:rPr lang="en" u="sng">
                <a:hlinkClick r:id="rId3"/>
              </a:rPr>
              <a:t>https://www.google.com/url?sa=i&amp;url=https%3A%2F%2Fpib.gov.in%2FPressNoteDetails.aspx%3FNoteId%3D152119%26ModuleId%3D3&amp;psig=AOvVaw0EEtR-glQ1iP93jhnGZNIo&amp;ust=1734043224785000&amp;source=images&amp;cd=vfe&amp;opi=89978449&amp;ved=0CBQQjRxqFwoTCKiHhcfkoIoDFQAAAAAdAAAAABAJ</a:t>
            </a:r>
            <a:endParaRPr/>
          </a:p>
          <a:p>
            <a:pPr indent="-317500" lvl="0" marL="457200" rtl="0" algn="l">
              <a:spcBef>
                <a:spcPts val="1000"/>
              </a:spcBef>
              <a:spcAft>
                <a:spcPts val="0"/>
              </a:spcAft>
              <a:buSzPts val="1400"/>
              <a:buAutoNum type="arabicPeriod"/>
            </a:pPr>
            <a:r>
              <a:rPr lang="en"/>
              <a:t>(2024). Dreamstime.com. </a:t>
            </a:r>
            <a:r>
              <a:rPr lang="en" u="sng">
                <a:hlinkClick r:id="rId4"/>
              </a:rPr>
              <a:t>https://thumbs.dreamstime.com/b/creative-idea-light-bulb-concept-vector-illustration-cartoon-flat-happy-people-team-holding-big-lamp-lightbulb-creating-new-194669443.jpg</a:t>
            </a:r>
            <a:endParaRPr/>
          </a:p>
          <a:p>
            <a:pPr indent="-317500" lvl="0" marL="457200" rtl="0" algn="l">
              <a:spcBef>
                <a:spcPts val="1000"/>
              </a:spcBef>
              <a:spcAft>
                <a:spcPts val="0"/>
              </a:spcAft>
              <a:buSzPts val="1400"/>
              <a:buAutoNum type="arabicPeriod"/>
            </a:pPr>
            <a:r>
              <a:rPr lang="en" u="sng">
                <a:solidFill>
                  <a:schemeClr val="hlink"/>
                </a:solidFill>
                <a:hlinkClick r:id="rId5"/>
              </a:rPr>
              <a:t>https://cdn.sparkfun.com/assets/parts/2/1/9/6/0/NVIDIA-JetsonOrin-3QTR-Front-Left-_1_.jpg</a:t>
            </a:r>
            <a:endParaRPr/>
          </a:p>
          <a:p>
            <a:pPr indent="-317500" lvl="0" marL="457200" rtl="0" algn="l">
              <a:spcBef>
                <a:spcPts val="1600"/>
              </a:spcBef>
              <a:spcAft>
                <a:spcPts val="0"/>
              </a:spcAft>
              <a:buSzPts val="1400"/>
              <a:buAutoNum type="arabicPeriod"/>
            </a:pPr>
            <a:r>
              <a:rPr lang="en"/>
              <a:t>(2024). Freepik.com. </a:t>
            </a:r>
            <a:r>
              <a:rPr lang="en" u="sng">
                <a:solidFill>
                  <a:schemeClr val="hlink"/>
                </a:solidFill>
                <a:hlinkClick r:id="rId6"/>
              </a:rPr>
              <a:t>https://img.freepik.com/premium-vector/3d-realistic-yellow-wifi-icon-yellow-color-cartoon-minimal-style-online-communication-concept_550395-1530.jpg</a:t>
            </a:r>
            <a:endParaRPr/>
          </a:p>
          <a:p>
            <a:pPr indent="0" lvl="0" marL="457200" rtl="0" algn="l">
              <a:spcBef>
                <a:spcPts val="0"/>
              </a:spcBef>
              <a:spcAft>
                <a:spcPts val="0"/>
              </a:spcAft>
              <a:buNone/>
            </a:pPr>
            <a:r>
              <a:t/>
            </a:r>
            <a:endParaRPr/>
          </a:p>
        </p:txBody>
      </p:sp>
      <p:sp>
        <p:nvSpPr>
          <p:cNvPr id="280" name="Google Shape;280;p51"/>
          <p:cNvSpPr txBox="1"/>
          <p:nvPr>
            <p:ph type="title"/>
          </p:nvPr>
        </p:nvSpPr>
        <p:spPr>
          <a:xfrm>
            <a:off x="938500" y="445025"/>
            <a:ext cx="4629300" cy="4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TRIGGER WARNING!!!</a:t>
            </a:r>
            <a:endParaRPr/>
          </a:p>
        </p:txBody>
      </p:sp>
      <p:sp>
        <p:nvSpPr>
          <p:cNvPr id="165" name="Google Shape;165;p37"/>
          <p:cNvSpPr txBox="1"/>
          <p:nvPr>
            <p:ph idx="1" type="subTitle"/>
          </p:nvPr>
        </p:nvSpPr>
        <p:spPr>
          <a:xfrm>
            <a:off x="2044200" y="272830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Gross d</a:t>
            </a:r>
            <a:r>
              <a:rPr lang="en" sz="1600"/>
              <a:t>isease lesions will be visible!!!</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71" name="Google Shape;171;p38"/>
          <p:cNvSpPr txBox="1"/>
          <p:nvPr>
            <p:ph idx="1" type="body"/>
          </p:nvPr>
        </p:nvSpPr>
        <p:spPr>
          <a:xfrm>
            <a:off x="632950" y="1386425"/>
            <a:ext cx="4629300" cy="291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Outbreak of Monkeypox cases since 2022.</a:t>
            </a:r>
            <a:endParaRPr sz="1600"/>
          </a:p>
          <a:p>
            <a:pPr indent="0" lvl="0" marL="45720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PCR and blood tests issues.</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Need for a diagnostics tools in low-resourced </a:t>
            </a:r>
            <a:r>
              <a:rPr lang="en" sz="1600"/>
              <a:t>areas.</a:t>
            </a:r>
            <a:endParaRPr sz="1600"/>
          </a:p>
        </p:txBody>
      </p:sp>
      <p:pic>
        <p:nvPicPr>
          <p:cNvPr id="172" name="Google Shape;172;p38"/>
          <p:cNvPicPr preferRelativeResize="0"/>
          <p:nvPr/>
        </p:nvPicPr>
        <p:blipFill>
          <a:blip r:embed="rId3">
            <a:alphaModFix/>
          </a:blip>
          <a:stretch>
            <a:fillRect/>
          </a:stretch>
        </p:blipFill>
        <p:spPr>
          <a:xfrm>
            <a:off x="5378825" y="840150"/>
            <a:ext cx="3576202" cy="3463199"/>
          </a:xfrm>
          <a:prstGeom prst="rect">
            <a:avLst/>
          </a:prstGeom>
          <a:noFill/>
          <a:ln>
            <a:noFill/>
          </a:ln>
        </p:spPr>
      </p:pic>
      <p:sp>
        <p:nvSpPr>
          <p:cNvPr id="173" name="Google Shape;173;p38"/>
          <p:cNvSpPr txBox="1"/>
          <p:nvPr/>
        </p:nvSpPr>
        <p:spPr>
          <a:xfrm>
            <a:off x="6332325" y="4476650"/>
            <a:ext cx="16692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Adapted from [1]</a:t>
            </a:r>
            <a:endParaRPr>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t/>
            </a:r>
            <a:endParaRPr/>
          </a:p>
        </p:txBody>
      </p:sp>
      <p:sp>
        <p:nvSpPr>
          <p:cNvPr id="179" name="Google Shape;179;p39"/>
          <p:cNvSpPr txBox="1"/>
          <p:nvPr>
            <p:ph idx="1" type="body"/>
          </p:nvPr>
        </p:nvSpPr>
        <p:spPr>
          <a:xfrm>
            <a:off x="938500" y="1386425"/>
            <a:ext cx="4629300" cy="303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Identify Relevant Dataset</a:t>
            </a:r>
            <a:endParaRPr sz="1600"/>
          </a:p>
          <a:p>
            <a:pPr indent="-330200" lvl="0" marL="457200" rtl="0" algn="l">
              <a:spcBef>
                <a:spcPts val="1600"/>
              </a:spcBef>
              <a:spcAft>
                <a:spcPts val="0"/>
              </a:spcAft>
              <a:buSzPts val="1600"/>
              <a:buAutoNum type="arabicPeriod"/>
            </a:pPr>
            <a:r>
              <a:rPr lang="en" sz="1600"/>
              <a:t>Identify Lightweight Pre-trained Model</a:t>
            </a:r>
            <a:endParaRPr sz="1600"/>
          </a:p>
          <a:p>
            <a:pPr indent="-330200" lvl="0" marL="457200" rtl="0" algn="l">
              <a:spcBef>
                <a:spcPts val="1600"/>
              </a:spcBef>
              <a:spcAft>
                <a:spcPts val="0"/>
              </a:spcAft>
              <a:buSzPts val="1600"/>
              <a:buAutoNum type="arabicPeriod"/>
            </a:pPr>
            <a:r>
              <a:rPr lang="en" sz="1600"/>
              <a:t>Model Development and Accuracy</a:t>
            </a:r>
            <a:endParaRPr sz="1600"/>
          </a:p>
          <a:p>
            <a:pPr indent="-330200" lvl="0" marL="457200" rtl="0" algn="l">
              <a:spcBef>
                <a:spcPts val="1600"/>
              </a:spcBef>
              <a:spcAft>
                <a:spcPts val="0"/>
              </a:spcAft>
              <a:buSzPts val="1600"/>
              <a:buAutoNum type="arabicPeriod"/>
            </a:pPr>
            <a:r>
              <a:rPr lang="en" sz="1600"/>
              <a:t>Model Optimization for Deployment</a:t>
            </a:r>
            <a:endParaRPr sz="1600"/>
          </a:p>
          <a:p>
            <a:pPr indent="-330200" lvl="0" marL="457200" rtl="0" algn="l">
              <a:spcBef>
                <a:spcPts val="1600"/>
              </a:spcBef>
              <a:spcAft>
                <a:spcPts val="0"/>
              </a:spcAft>
              <a:buSzPts val="1600"/>
              <a:buAutoNum type="arabicPeriod"/>
            </a:pPr>
            <a:r>
              <a:rPr lang="en" sz="1600"/>
              <a:t>Web Application</a:t>
            </a:r>
            <a:endParaRPr sz="1600"/>
          </a:p>
          <a:p>
            <a:pPr indent="-330200" lvl="0" marL="457200" rtl="0" algn="l">
              <a:spcBef>
                <a:spcPts val="1600"/>
              </a:spcBef>
              <a:spcAft>
                <a:spcPts val="1600"/>
              </a:spcAft>
              <a:buSzPts val="1600"/>
              <a:buAutoNum type="arabicPeriod"/>
            </a:pPr>
            <a:r>
              <a:rPr lang="en" sz="1600"/>
              <a:t>Wifi Access Point (AP) Hotspot</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Approach</a:t>
            </a:r>
            <a:endParaRPr/>
          </a:p>
        </p:txBody>
      </p:sp>
      <p:sp>
        <p:nvSpPr>
          <p:cNvPr id="185" name="Google Shape;185;p40"/>
          <p:cNvSpPr txBox="1"/>
          <p:nvPr>
            <p:ph idx="1" type="body"/>
          </p:nvPr>
        </p:nvSpPr>
        <p:spPr>
          <a:xfrm>
            <a:off x="938500" y="1120475"/>
            <a:ext cx="4629300" cy="3132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 machine learning alternative that analyzes skin lesion images for Monkeypox diagnosis.</a:t>
            </a:r>
            <a:endParaRPr sz="1600"/>
          </a:p>
          <a:p>
            <a:pPr indent="-330200" lvl="0" marL="457200" rtl="0" algn="l">
              <a:spcBef>
                <a:spcPts val="0"/>
              </a:spcBef>
              <a:spcAft>
                <a:spcPts val="0"/>
              </a:spcAft>
              <a:buClr>
                <a:schemeClr val="accent6"/>
              </a:buClr>
              <a:buSzPts val="1600"/>
              <a:buChar char="●"/>
            </a:pPr>
            <a:r>
              <a:t/>
            </a:r>
            <a:endParaRPr sz="1600"/>
          </a:p>
          <a:p>
            <a:pPr indent="-330200" lvl="0" marL="457200" rtl="0" algn="l">
              <a:lnSpc>
                <a:spcPct val="115000"/>
              </a:lnSpc>
              <a:spcBef>
                <a:spcPts val="0"/>
              </a:spcBef>
              <a:spcAft>
                <a:spcPts val="0"/>
              </a:spcAft>
              <a:buSzPts val="1600"/>
              <a:buChar char="●"/>
            </a:pPr>
            <a:r>
              <a:rPr lang="en" sz="1600"/>
              <a:t>Compressed model deployed on the </a:t>
            </a:r>
            <a:r>
              <a:rPr b="1" lang="en" sz="1600"/>
              <a:t>Jetson Orin Nano</a:t>
            </a:r>
            <a:r>
              <a:rPr lang="en" sz="1600"/>
              <a:t> for real-time, on-device analysis.</a:t>
            </a:r>
            <a:endParaRPr sz="1600"/>
          </a:p>
          <a:p>
            <a:pPr indent="-330200" lvl="0" marL="457200" rtl="0" algn="l">
              <a:lnSpc>
                <a:spcPct val="115000"/>
              </a:lnSpc>
              <a:spcBef>
                <a:spcPts val="0"/>
              </a:spcBef>
              <a:spcAft>
                <a:spcPts val="0"/>
              </a:spcAft>
              <a:buClr>
                <a:schemeClr val="accent6"/>
              </a:buClr>
              <a:buSzPts val="1600"/>
              <a:buChar char="●"/>
            </a:pPr>
            <a:r>
              <a:t/>
            </a:r>
            <a:endParaRPr sz="1600"/>
          </a:p>
          <a:p>
            <a:pPr indent="-330200" lvl="0" marL="457200" rtl="0" algn="l">
              <a:lnSpc>
                <a:spcPct val="115000"/>
              </a:lnSpc>
              <a:spcBef>
                <a:spcPts val="0"/>
              </a:spcBef>
              <a:spcAft>
                <a:spcPts val="0"/>
              </a:spcAft>
              <a:buSzPts val="1600"/>
              <a:buChar char="●"/>
            </a:pPr>
            <a:r>
              <a:rPr lang="en" sz="1600"/>
              <a:t>Compatible with images captured via phone or standard cameras.</a:t>
            </a:r>
            <a:endParaRPr sz="1600"/>
          </a:p>
          <a:p>
            <a:pPr indent="-330200" lvl="0" marL="457200" rtl="0" algn="l">
              <a:lnSpc>
                <a:spcPct val="115000"/>
              </a:lnSpc>
              <a:spcBef>
                <a:spcPts val="0"/>
              </a:spcBef>
              <a:spcAft>
                <a:spcPts val="0"/>
              </a:spcAft>
              <a:buClr>
                <a:schemeClr val="accent6"/>
              </a:buClr>
              <a:buSzPts val="1600"/>
              <a:buChar char="●"/>
            </a:pPr>
            <a:r>
              <a:t/>
            </a:r>
            <a:endParaRPr sz="1600"/>
          </a:p>
          <a:p>
            <a:pPr indent="-330200" lvl="0" marL="457200" rtl="0" algn="l">
              <a:lnSpc>
                <a:spcPct val="115000"/>
              </a:lnSpc>
              <a:spcBef>
                <a:spcPts val="0"/>
              </a:spcBef>
              <a:spcAft>
                <a:spcPts val="0"/>
              </a:spcAft>
              <a:buSzPts val="1600"/>
              <a:buChar char="●"/>
            </a:pPr>
            <a:r>
              <a:rPr lang="en" sz="1600"/>
              <a:t>Rapid, reliable diagnosis tailored for low-resource settings</a:t>
            </a:r>
            <a:endParaRPr sz="1600"/>
          </a:p>
          <a:p>
            <a:pPr indent="0" lvl="0" marL="0" rtl="0" algn="l">
              <a:spcBef>
                <a:spcPts val="1200"/>
              </a:spcBef>
              <a:spcAft>
                <a:spcPts val="0"/>
              </a:spcAft>
              <a:buNone/>
            </a:pPr>
            <a:r>
              <a:t/>
            </a:r>
            <a:endParaRPr/>
          </a:p>
          <a:p>
            <a:pPr indent="0" lvl="0" marL="0" rtl="0" algn="l">
              <a:spcBef>
                <a:spcPts val="1600"/>
              </a:spcBef>
              <a:spcAft>
                <a:spcPts val="1600"/>
              </a:spcAft>
              <a:buNone/>
            </a:pPr>
            <a:r>
              <a:t/>
            </a:r>
            <a:endParaRPr/>
          </a:p>
        </p:txBody>
      </p:sp>
      <p:pic>
        <p:nvPicPr>
          <p:cNvPr id="186" name="Google Shape;186;p40"/>
          <p:cNvPicPr preferRelativeResize="0"/>
          <p:nvPr/>
        </p:nvPicPr>
        <p:blipFill>
          <a:blip r:embed="rId3">
            <a:alphaModFix/>
          </a:blip>
          <a:stretch>
            <a:fillRect/>
          </a:stretch>
        </p:blipFill>
        <p:spPr>
          <a:xfrm>
            <a:off x="5618125" y="1406412"/>
            <a:ext cx="3259700" cy="2330675"/>
          </a:xfrm>
          <a:prstGeom prst="rect">
            <a:avLst/>
          </a:prstGeom>
          <a:noFill/>
          <a:ln>
            <a:noFill/>
          </a:ln>
        </p:spPr>
      </p:pic>
      <p:sp>
        <p:nvSpPr>
          <p:cNvPr id="187" name="Google Shape;187;p40"/>
          <p:cNvSpPr txBox="1"/>
          <p:nvPr/>
        </p:nvSpPr>
        <p:spPr>
          <a:xfrm>
            <a:off x="6111200" y="4059900"/>
            <a:ext cx="23481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188" name="Google Shape;188;p40"/>
          <p:cNvSpPr txBox="1"/>
          <p:nvPr/>
        </p:nvSpPr>
        <p:spPr>
          <a:xfrm>
            <a:off x="6319550" y="3836275"/>
            <a:ext cx="19314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Adapted from [2]</a:t>
            </a:r>
            <a:endParaRPr>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Approach</a:t>
            </a:r>
            <a:endParaRPr/>
          </a:p>
        </p:txBody>
      </p:sp>
      <p:sp>
        <p:nvSpPr>
          <p:cNvPr id="194" name="Google Shape;194;p41"/>
          <p:cNvSpPr txBox="1"/>
          <p:nvPr>
            <p:ph idx="1" type="body"/>
          </p:nvPr>
        </p:nvSpPr>
        <p:spPr>
          <a:xfrm>
            <a:off x="938500" y="1150225"/>
            <a:ext cx="5332500" cy="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MobileNet V2 Model</a:t>
            </a:r>
            <a:endParaRPr sz="1600"/>
          </a:p>
          <a:p>
            <a:pPr indent="0" lvl="0" marL="0" rtl="0" algn="l">
              <a:spcBef>
                <a:spcPts val="1600"/>
              </a:spcBef>
              <a:spcAft>
                <a:spcPts val="1600"/>
              </a:spcAft>
              <a:buNone/>
            </a:pPr>
            <a:r>
              <a:rPr lang="en" sz="1600"/>
              <a:t>Made for mobile devices and embedded systems</a:t>
            </a:r>
            <a:endParaRPr sz="1600"/>
          </a:p>
        </p:txBody>
      </p:sp>
      <p:pic>
        <p:nvPicPr>
          <p:cNvPr id="195" name="Google Shape;195;p41"/>
          <p:cNvPicPr preferRelativeResize="0"/>
          <p:nvPr/>
        </p:nvPicPr>
        <p:blipFill rotWithShape="1">
          <a:blip r:embed="rId3">
            <a:alphaModFix/>
          </a:blip>
          <a:srcRect b="0" l="0" r="50000" t="0"/>
          <a:stretch/>
        </p:blipFill>
        <p:spPr>
          <a:xfrm>
            <a:off x="885563" y="2482209"/>
            <a:ext cx="3412475" cy="1831466"/>
          </a:xfrm>
          <a:prstGeom prst="rect">
            <a:avLst/>
          </a:prstGeom>
          <a:noFill/>
          <a:ln>
            <a:noFill/>
          </a:ln>
        </p:spPr>
      </p:pic>
      <p:pic>
        <p:nvPicPr>
          <p:cNvPr id="196" name="Google Shape;196;p41"/>
          <p:cNvPicPr preferRelativeResize="0"/>
          <p:nvPr/>
        </p:nvPicPr>
        <p:blipFill rotWithShape="1">
          <a:blip r:embed="rId3">
            <a:alphaModFix/>
          </a:blip>
          <a:srcRect b="0" l="49839" r="0" t="0"/>
          <a:stretch/>
        </p:blipFill>
        <p:spPr>
          <a:xfrm>
            <a:off x="4831288" y="2482200"/>
            <a:ext cx="3427138" cy="1831475"/>
          </a:xfrm>
          <a:prstGeom prst="rect">
            <a:avLst/>
          </a:prstGeom>
          <a:noFill/>
          <a:ln>
            <a:noFill/>
          </a:ln>
        </p:spPr>
      </p:pic>
      <p:sp>
        <p:nvSpPr>
          <p:cNvPr id="197" name="Google Shape;197;p41"/>
          <p:cNvSpPr txBox="1"/>
          <p:nvPr/>
        </p:nvSpPr>
        <p:spPr>
          <a:xfrm>
            <a:off x="1010800" y="4447725"/>
            <a:ext cx="31620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Fig. 1.1 Before Transfer Learning</a:t>
            </a:r>
            <a:endParaRPr>
              <a:solidFill>
                <a:schemeClr val="lt1"/>
              </a:solidFill>
              <a:latin typeface="Montserrat"/>
              <a:ea typeface="Montserrat"/>
              <a:cs typeface="Montserrat"/>
              <a:sym typeface="Montserrat"/>
            </a:endParaRPr>
          </a:p>
        </p:txBody>
      </p:sp>
      <p:sp>
        <p:nvSpPr>
          <p:cNvPr id="198" name="Google Shape;198;p41"/>
          <p:cNvSpPr txBox="1"/>
          <p:nvPr/>
        </p:nvSpPr>
        <p:spPr>
          <a:xfrm>
            <a:off x="5044113" y="4447725"/>
            <a:ext cx="30015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Fig. 1.2 After Transfer Learning</a:t>
            </a:r>
            <a:endParaRPr>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Approach</a:t>
            </a:r>
            <a:endParaRPr/>
          </a:p>
        </p:txBody>
      </p:sp>
      <p:pic>
        <p:nvPicPr>
          <p:cNvPr id="204" name="Google Shape;204;p42"/>
          <p:cNvPicPr preferRelativeResize="0"/>
          <p:nvPr/>
        </p:nvPicPr>
        <p:blipFill rotWithShape="1">
          <a:blip r:embed="rId3">
            <a:alphaModFix/>
          </a:blip>
          <a:srcRect b="12732" l="4484" r="4374" t="11250"/>
          <a:stretch/>
        </p:blipFill>
        <p:spPr>
          <a:xfrm>
            <a:off x="3314887" y="1661338"/>
            <a:ext cx="2183125" cy="1820824"/>
          </a:xfrm>
          <a:prstGeom prst="rect">
            <a:avLst/>
          </a:prstGeom>
          <a:noFill/>
          <a:ln>
            <a:noFill/>
          </a:ln>
        </p:spPr>
      </p:pic>
      <p:cxnSp>
        <p:nvCxnSpPr>
          <p:cNvPr id="205" name="Google Shape;205;p42"/>
          <p:cNvCxnSpPr>
            <a:endCxn id="206" idx="3"/>
          </p:cNvCxnSpPr>
          <p:nvPr/>
        </p:nvCxnSpPr>
        <p:spPr>
          <a:xfrm flipH="1">
            <a:off x="3121599" y="3237275"/>
            <a:ext cx="996600" cy="251100"/>
          </a:xfrm>
          <a:prstGeom prst="curvedConnector3">
            <a:avLst>
              <a:gd fmla="val 50000" name="adj1"/>
            </a:avLst>
          </a:prstGeom>
          <a:noFill/>
          <a:ln cap="flat" cmpd="sng" w="9525">
            <a:solidFill>
              <a:schemeClr val="dk2"/>
            </a:solidFill>
            <a:prstDash val="solid"/>
            <a:round/>
            <a:headEnd len="med" w="med" type="triangle"/>
            <a:tailEnd len="med" w="med" type="none"/>
          </a:ln>
        </p:spPr>
      </p:cxnSp>
      <p:sp>
        <p:nvSpPr>
          <p:cNvPr id="207" name="Google Shape;207;p42"/>
          <p:cNvSpPr txBox="1"/>
          <p:nvPr/>
        </p:nvSpPr>
        <p:spPr>
          <a:xfrm>
            <a:off x="6159938" y="1702438"/>
            <a:ext cx="20088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Integrated GPU</a:t>
            </a:r>
            <a:endParaRPr sz="1800">
              <a:solidFill>
                <a:schemeClr val="dk2"/>
              </a:solidFill>
              <a:latin typeface="Montserrat"/>
              <a:ea typeface="Montserrat"/>
              <a:cs typeface="Montserrat"/>
              <a:sym typeface="Montserrat"/>
            </a:endParaRPr>
          </a:p>
        </p:txBody>
      </p:sp>
      <p:sp>
        <p:nvSpPr>
          <p:cNvPr id="206" name="Google Shape;206;p42"/>
          <p:cNvSpPr txBox="1"/>
          <p:nvPr/>
        </p:nvSpPr>
        <p:spPr>
          <a:xfrm>
            <a:off x="938499" y="3295325"/>
            <a:ext cx="21831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Wi-Fi AP Hotspot</a:t>
            </a:r>
            <a:endParaRPr sz="1800">
              <a:solidFill>
                <a:schemeClr val="dk2"/>
              </a:solidFill>
              <a:latin typeface="Montserrat"/>
              <a:ea typeface="Montserrat"/>
              <a:cs typeface="Montserrat"/>
              <a:sym typeface="Montserrat"/>
            </a:endParaRPr>
          </a:p>
        </p:txBody>
      </p:sp>
      <p:cxnSp>
        <p:nvCxnSpPr>
          <p:cNvPr id="208" name="Google Shape;208;p42"/>
          <p:cNvCxnSpPr>
            <a:endCxn id="207" idx="1"/>
          </p:cNvCxnSpPr>
          <p:nvPr/>
        </p:nvCxnSpPr>
        <p:spPr>
          <a:xfrm flipH="1" rot="10800000">
            <a:off x="4652438" y="1932538"/>
            <a:ext cx="1507500" cy="392700"/>
          </a:xfrm>
          <a:prstGeom prst="curvedConnector3">
            <a:avLst>
              <a:gd fmla="val 50000" name="adj1"/>
            </a:avLst>
          </a:prstGeom>
          <a:noFill/>
          <a:ln cap="flat" cmpd="sng" w="9525">
            <a:solidFill>
              <a:schemeClr val="dk2"/>
            </a:solidFill>
            <a:prstDash val="solid"/>
            <a:round/>
            <a:headEnd len="med" w="med" type="stealth"/>
            <a:tailEnd len="med" w="med" type="none"/>
          </a:ln>
        </p:spPr>
      </p:cxnSp>
      <p:sp>
        <p:nvSpPr>
          <p:cNvPr id="209" name="Google Shape;209;p42"/>
          <p:cNvSpPr txBox="1"/>
          <p:nvPr/>
        </p:nvSpPr>
        <p:spPr>
          <a:xfrm>
            <a:off x="3314900" y="1092800"/>
            <a:ext cx="21831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Jetson Orin Nano</a:t>
            </a:r>
            <a:endParaRPr sz="1800">
              <a:solidFill>
                <a:schemeClr val="dk2"/>
              </a:solidFill>
              <a:latin typeface="Montserrat"/>
              <a:ea typeface="Montserrat"/>
              <a:cs typeface="Montserrat"/>
              <a:sym typeface="Montserrat"/>
            </a:endParaRPr>
          </a:p>
        </p:txBody>
      </p:sp>
      <p:sp>
        <p:nvSpPr>
          <p:cNvPr id="210" name="Google Shape;210;p42"/>
          <p:cNvSpPr txBox="1"/>
          <p:nvPr/>
        </p:nvSpPr>
        <p:spPr>
          <a:xfrm>
            <a:off x="3526700" y="3632975"/>
            <a:ext cx="17595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Adapted from [3]</a:t>
            </a:r>
            <a:endParaRPr>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Approach</a:t>
            </a:r>
            <a:endParaRPr/>
          </a:p>
        </p:txBody>
      </p:sp>
      <p:sp>
        <p:nvSpPr>
          <p:cNvPr id="216" name="Google Shape;216;p43"/>
          <p:cNvSpPr txBox="1"/>
          <p:nvPr>
            <p:ph idx="1" type="body"/>
          </p:nvPr>
        </p:nvSpPr>
        <p:spPr>
          <a:xfrm>
            <a:off x="938500" y="1248450"/>
            <a:ext cx="4946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Web Application running in jetson</a:t>
            </a:r>
            <a:endParaRPr sz="1600"/>
          </a:p>
          <a:p>
            <a:pPr indent="0" lvl="0" marL="0" rtl="0" algn="l">
              <a:spcBef>
                <a:spcPts val="1600"/>
              </a:spcBef>
              <a:spcAft>
                <a:spcPts val="1600"/>
              </a:spcAft>
              <a:buNone/>
            </a:pPr>
            <a:r>
              <a:rPr lang="en" sz="1600"/>
              <a:t>Accessible from multiple devices</a:t>
            </a:r>
            <a:endParaRPr sz="1600"/>
          </a:p>
        </p:txBody>
      </p:sp>
      <p:pic>
        <p:nvPicPr>
          <p:cNvPr id="217" name="Google Shape;217;p43"/>
          <p:cNvPicPr preferRelativeResize="0"/>
          <p:nvPr/>
        </p:nvPicPr>
        <p:blipFill>
          <a:blip r:embed="rId3">
            <a:alphaModFix/>
          </a:blip>
          <a:stretch>
            <a:fillRect/>
          </a:stretch>
        </p:blipFill>
        <p:spPr>
          <a:xfrm>
            <a:off x="5694625" y="2032538"/>
            <a:ext cx="2305050" cy="2571750"/>
          </a:xfrm>
          <a:prstGeom prst="rect">
            <a:avLst/>
          </a:prstGeom>
          <a:noFill/>
          <a:ln cap="flat" cmpd="sng" w="9525">
            <a:solidFill>
              <a:srgbClr val="000000"/>
            </a:solidFill>
            <a:prstDash val="solid"/>
            <a:round/>
            <a:headEnd len="sm" w="sm" type="none"/>
            <a:tailEnd len="sm" w="sm" type="none"/>
          </a:ln>
        </p:spPr>
      </p:pic>
      <p:pic>
        <p:nvPicPr>
          <p:cNvPr id="218" name="Google Shape;218;p43"/>
          <p:cNvPicPr preferRelativeResize="0"/>
          <p:nvPr/>
        </p:nvPicPr>
        <p:blipFill rotWithShape="1">
          <a:blip r:embed="rId4">
            <a:alphaModFix/>
          </a:blip>
          <a:srcRect b="0" l="18161" r="20379" t="1671"/>
          <a:stretch/>
        </p:blipFill>
        <p:spPr>
          <a:xfrm>
            <a:off x="938500" y="2347163"/>
            <a:ext cx="3652674" cy="2257125"/>
          </a:xfrm>
          <a:prstGeom prst="rect">
            <a:avLst/>
          </a:prstGeom>
          <a:noFill/>
          <a:ln>
            <a:noFill/>
          </a:ln>
        </p:spPr>
      </p:pic>
      <p:sp>
        <p:nvSpPr>
          <p:cNvPr id="219" name="Google Shape;219;p43"/>
          <p:cNvSpPr txBox="1"/>
          <p:nvPr/>
        </p:nvSpPr>
        <p:spPr>
          <a:xfrm>
            <a:off x="1265425" y="4690475"/>
            <a:ext cx="29988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Fig. 2 Web App Landing Page</a:t>
            </a:r>
            <a:endParaRPr>
              <a:solidFill>
                <a:schemeClr val="lt1"/>
              </a:solidFill>
              <a:latin typeface="Montserrat"/>
              <a:ea typeface="Montserrat"/>
              <a:cs typeface="Montserrat"/>
              <a:sym typeface="Montserrat"/>
            </a:endParaRPr>
          </a:p>
        </p:txBody>
      </p:sp>
      <p:sp>
        <p:nvSpPr>
          <p:cNvPr id="220" name="Google Shape;220;p43"/>
          <p:cNvSpPr txBox="1"/>
          <p:nvPr/>
        </p:nvSpPr>
        <p:spPr>
          <a:xfrm>
            <a:off x="5861200" y="4690475"/>
            <a:ext cx="1971900" cy="2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Fig. 3 UML Diagram</a:t>
            </a:r>
            <a:endParaRPr>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226" name="Google Shape;226;p44"/>
          <p:cNvPicPr preferRelativeResize="0"/>
          <p:nvPr/>
        </p:nvPicPr>
        <p:blipFill>
          <a:blip r:embed="rId3">
            <a:alphaModFix/>
          </a:blip>
          <a:stretch>
            <a:fillRect/>
          </a:stretch>
        </p:blipFill>
        <p:spPr>
          <a:xfrm>
            <a:off x="185238" y="1200150"/>
            <a:ext cx="4343400" cy="2743200"/>
          </a:xfrm>
          <a:prstGeom prst="rect">
            <a:avLst/>
          </a:prstGeom>
          <a:noFill/>
          <a:ln>
            <a:noFill/>
          </a:ln>
        </p:spPr>
      </p:pic>
      <p:pic>
        <p:nvPicPr>
          <p:cNvPr id="227" name="Google Shape;227;p44"/>
          <p:cNvPicPr preferRelativeResize="0"/>
          <p:nvPr/>
        </p:nvPicPr>
        <p:blipFill>
          <a:blip r:embed="rId4">
            <a:alphaModFix/>
          </a:blip>
          <a:stretch>
            <a:fillRect/>
          </a:stretch>
        </p:blipFill>
        <p:spPr>
          <a:xfrm>
            <a:off x="4623625" y="1200150"/>
            <a:ext cx="4343400" cy="2743200"/>
          </a:xfrm>
          <a:prstGeom prst="rect">
            <a:avLst/>
          </a:prstGeom>
          <a:noFill/>
          <a:ln>
            <a:noFill/>
          </a:ln>
        </p:spPr>
      </p:pic>
      <p:sp>
        <p:nvSpPr>
          <p:cNvPr id="228" name="Google Shape;228;p44"/>
          <p:cNvSpPr txBox="1"/>
          <p:nvPr/>
        </p:nvSpPr>
        <p:spPr>
          <a:xfrm>
            <a:off x="665100" y="4080250"/>
            <a:ext cx="33837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Fig. 4 Training Loss Function Graph</a:t>
            </a:r>
            <a:endParaRPr>
              <a:solidFill>
                <a:schemeClr val="lt1"/>
              </a:solidFill>
              <a:latin typeface="Montserrat"/>
              <a:ea typeface="Montserrat"/>
              <a:cs typeface="Montserrat"/>
              <a:sym typeface="Montserrat"/>
            </a:endParaRPr>
          </a:p>
        </p:txBody>
      </p:sp>
      <p:sp>
        <p:nvSpPr>
          <p:cNvPr id="229" name="Google Shape;229;p44"/>
          <p:cNvSpPr txBox="1"/>
          <p:nvPr/>
        </p:nvSpPr>
        <p:spPr>
          <a:xfrm>
            <a:off x="5412925" y="4080250"/>
            <a:ext cx="27648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Fig. 5 Post-Training Metrics</a:t>
            </a:r>
            <a:endParaRPr>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